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Palatino Linotype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9041A08-C846-4B69-91F6-4B4377A2F726}">
  <a:tblStyle styleId="{69041A08-C846-4B69-91F6-4B4377A2F7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PalatinoLinotype-bold.fntdata"/><Relationship Id="rId14" Type="http://schemas.openxmlformats.org/officeDocument/2006/relationships/slide" Target="slides/slide9.xml"/><Relationship Id="rId36" Type="http://schemas.openxmlformats.org/officeDocument/2006/relationships/font" Target="fonts/PalatinoLinotype-regular.fntdata"/><Relationship Id="rId17" Type="http://schemas.openxmlformats.org/officeDocument/2006/relationships/slide" Target="slides/slide12.xml"/><Relationship Id="rId39" Type="http://schemas.openxmlformats.org/officeDocument/2006/relationships/font" Target="fonts/PalatinoLinotype-boldItalic.fntdata"/><Relationship Id="rId16" Type="http://schemas.openxmlformats.org/officeDocument/2006/relationships/slide" Target="slides/slide11.xml"/><Relationship Id="rId38" Type="http://schemas.openxmlformats.org/officeDocument/2006/relationships/font" Target="fonts/PalatinoLinotype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377ebaea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377ebaea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 u="sng"/>
              <a:t>Sequencing depth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returns diminish beyond a certain sequencing depth = in</a:t>
            </a:r>
            <a:r>
              <a:rPr lang="en-GB" sz="1800"/>
              <a:t>creases noise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10-30M (SE, 50-75bp) for DGE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50-100M (PE, 2x75bp) for alternative splicing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 u="sng"/>
              <a:t>Blocking</a:t>
            </a:r>
            <a:endParaRPr b="1" sz="1800" u="sng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Reduce confounding factors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E.g. a study looking at WT and KO mice with 4x males in WT and 4x females in KO (gender is a confounding factor as cannot distinguish its effect from treatment)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Better study design would be 2 males and 2 females in WT and KO.  You can then account for gender in the model downstream.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 u="sng"/>
              <a:t>Randomising</a:t>
            </a:r>
            <a:endParaRPr b="1" sz="1200" u="sng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If you have a group of patients: half will get placebo and half will get a drug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Patients should be randomly assigned to each group (blind assignment)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 u="sng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da95143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7da95143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377ebaea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377ebaea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No one pipeline for every analysis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Depends on the organism you’re studying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Depends on the biological question being asked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 u="sng">
                <a:solidFill>
                  <a:schemeClr val="dk1"/>
                </a:solidFill>
              </a:rPr>
              <a:t>Reference available</a:t>
            </a:r>
            <a:endParaRPr b="1" sz="1200" u="sng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infer the transcripts and then quantify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won’t find novel isoforms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 u="sng">
                <a:solidFill>
                  <a:schemeClr val="dk1"/>
                </a:solidFill>
              </a:rPr>
              <a:t>Reference NOT available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i="1" lang="en-GB" sz="1200">
                <a:solidFill>
                  <a:schemeClr val="dk1"/>
                </a:solidFill>
              </a:rPr>
              <a:t>De novo </a:t>
            </a:r>
            <a:r>
              <a:rPr lang="en-GB" sz="1200">
                <a:solidFill>
                  <a:schemeClr val="dk1"/>
                </a:solidFill>
              </a:rPr>
              <a:t>assemble transcripts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Use assembled transcripts to quantify</a:t>
            </a:r>
            <a:endParaRPr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377ebaea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377ebaea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Reference-based mRNA analysis broad sweeps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Sequence your sample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M</a:t>
            </a:r>
            <a:r>
              <a:rPr lang="en-GB" sz="1800"/>
              <a:t>ap back to your genome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gives an idea of context and is easier to visualise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Estimate gene/transcript abundance</a:t>
            </a:r>
            <a:r>
              <a:rPr lang="en-GB" sz="1800"/>
              <a:t>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Count reads assigned to each transcript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Pseudoalignment = that read is assigned but not where =  counting comes for free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DGE analysis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How does gene expression change between conditions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Functional analyses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6b32fd45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56b32fd45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Genome alignments are easier to visualise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Other methods include the ‘tuxedo’ protocol: HISAT2 (alignment) -&gt; StringTie (transcript assembly/coverage) -&gt; Ballgown (DE)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HISAT2 indexes the genome efficiently - uses less space so rapidly searchable</a:t>
            </a:r>
            <a:endParaRPr sz="18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56b32fd45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56b32fd45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S</a:t>
            </a:r>
            <a:r>
              <a:rPr lang="en-GB" sz="1800">
                <a:solidFill>
                  <a:schemeClr val="dk1"/>
                </a:solidFill>
              </a:rPr>
              <a:t>ome reads will fall entirely within a single exon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Others span exon-exon boundaries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Mapping against a genome (which has introns) requires a mapping tool able to handle gapped alignments =  splice-aware aligners.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Shorter aligned region is known as the anchor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Anchors which are &gt;10bp are often difficult to place = multiple alignments.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May have option to provide a reference annotation with known of exon-exon boundaries and splice sites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M single exon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2M gt 15 = 2 exons = long anchor (&gt;16bp) = mostly unique mapping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2M gt 15 = 2 exons = intermediate anchor (8-15bp)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8bp sequence can occur ~48,000 times in human genome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HISAT2 maps to a global index and then uses a local index to refine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Local index is 64,000bp so covers &gt;90% introns - on average 8bp sequence will occur once in local index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2M_1_7 = 2 exons = short anchor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Tricky to align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HISAT uses information from other reads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gt_2M = &gt; 2 exons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00d5b973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00d5b973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00d5b973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00d5b973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0d5b9738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0d5b9738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Kallisto has two steps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Build index of transcripts (kmers)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Quantify reads against index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Kallisto </a:t>
            </a:r>
            <a:r>
              <a:rPr b="1" lang="en-GB" sz="1800" u="sng"/>
              <a:t>does not</a:t>
            </a:r>
            <a:r>
              <a:rPr lang="en-GB" sz="1800"/>
              <a:t> perform transcript assembly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User provides transcript sequences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Can’t identify novel transcripts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Builds index of the human transcriptome in &lt;10 minutes on a laptop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6b32fd45_0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56b32fd45_0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Kallisto is both fast (right) and accurate (left)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How does it achieve this speed?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Pseudoalignment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Evaluates kmers (short sections of the reads)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Doesn’t care where the read aligns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Constructs a target de Bruijn graph from the transcriptome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-GB" sz="1800">
                <a:solidFill>
                  <a:schemeClr val="dk1"/>
                </a:solidFill>
              </a:rPr>
              <a:t>essentially a path through the transcriptome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Skips over kmers where compatibility doesn’t change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~60% of reads you only need to know where first and last kmer matches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hashing of all kmers are needed for only ~1.6% reads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Only looks for exact matches (discards those containing sequencing errors - i.e. cannot be mapped)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Being quicker also means that it has time to do bootstrapping -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Data is sampled and subsampled many times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Gets an estimate of technical variance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Can be subtracted downstream to understand what the biological variance is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Both graphs are based on 20 RSEM simulations of 30 million 75-bp paired-end reads based on the abundances and error profile of GEUVADIS sample NA12716_7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56b32fd45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56b32fd45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00d5b9738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00d5b9738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Goal is to provide scaling of the estimates to make them comparable across samples - never use raw numbers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377ebaea6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377ebaea6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Goal is to provide scaling of the estimates to make them comparable across samples - never use raw numbers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RPKM = SEQ DEPTH then GENE LEN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FPKM = fragments = two reads can map to one fragment = doesnt count fragment twice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TPM = GENE LEN then SEQ DEPTH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Proportion of how much you sequenced this transcript relative to everything else you sequenced in the sample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RPKM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Reads per killobase million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/>
              <a:t>Count up the total reads in a sample and divide that number by 1 million – this is our “per million” scaling factor.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/>
              <a:t>Divide the read counts by the “per million” scaling factor. This normalizes for sequencing depth, giving you reads per million (RPM)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/>
              <a:t>Divide the RPM values by the length of the gene, in kilobases. Normalises for gene length, this gives you RPKM.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</a:rPr>
              <a:t>FPKM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Fragments per kilobase million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RPKM was made for single-end RNA-seq, where every read corresponded to a single fragment that was sequenced so FPKM was made for paired-end RNA-seq.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FPKM takes into account that two reads can map to one fragment (and so it doesn’t count this fragment twice)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TPM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Transcripts per million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Proportion of how much you sequenced this transcript relative to everything else you sequenced in the sample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When calculating TPM, the only difference is that you normalize for gene length first, and then normalize for sequencing depth second. However, the effects of this difference are quite profound.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When you use TPM, the sum of all TPMs in each sample are the same. This makes it easier to compare the proportion of reads that mapped to a gene in each sample.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In contrast, with RPKM and FPKM, the sum of the normalized reads in each sample may be different, and this makes it harder to compare samples directly.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TPM extra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Divide the read counts by the length of each gene in kilobases. This gives you reads per kilobase (RPK).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Count up all the RPK values in a sample and divide this number by 1,000,000. This is your “per million” scaling factor.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Divide the RPK values by the “per million” scaling factor. This gives you TPM.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377ebaea6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377ebaea6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RPKM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Reads per killobase million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/>
              <a:t>Normalise for sequencing depth first then gene length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B not bigger than A - gene is just double the length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377ebaea6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377ebaea6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</a:rPr>
              <a:t>FPKM</a:t>
            </a:r>
            <a:endParaRPr b="1" sz="12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Fragments per kilobase million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RPKM was made for SE RNA-seq, where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every read corresponded to a single fragment that was sequenced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FPKM was made for paired-end RNA-seq.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two reads can map to one fragment (and so it doesn’t count this fragment twice)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377ebaea6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377ebaea6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TPM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Transcripts per million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Proportion of how much you sequenced this transcript relative to everything else you sequenced in the sample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Normalise for gene length first then sequencing depth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Sum of all TPMs in each sample are the same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Easier to compare the proportion of reads that mapped to a gene in each sample.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With RPKM and FPKM, normalized reads in each sample may be different,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Harder to compare samples directly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00d5b973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00d5b973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</a:t>
            </a:r>
            <a:r>
              <a:rPr lang="en-GB" sz="1800"/>
              <a:t>ompanion tool to kallisto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User friendly interface (Shiny)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Can utilize the technical variation information generated by Kallisto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Tests two models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Abundances equal between conditions (reduced model)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Abundances differ between conditions (full model)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Identifies transcripts with a significantly better fit with the “full” model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Multiple hypothesis testing - if we have 10,000 genes then using a p-value of 0.05 we would expect 500 genes to be significant just by chance (q value)</a:t>
            </a:r>
            <a:endParaRPr sz="180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00d5b973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00d5b973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00d5b973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00d5b973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00d5b9738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00d5b9738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Clean data looks great, but what about when there are issues (e.g. batch effects)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In this dataset we have three conditions: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Uninfected control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Infection with capsulated K.pneumoniae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Infection with uncapsulated K.pneumoniae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4th replicates were performed on a different day (possibly by a different person?)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Batch effects can be accounted for in the downstream analysis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In this case there were enough replicates to discard these samples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The cleaner the data, the more robust the analysis</a:t>
            </a:r>
            <a:endParaRPr sz="180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00d5b973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00d5b973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What we have covered so far is well established methodology, </a:t>
            </a:r>
            <a:endParaRPr sz="1800"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which is generally applicable to most experiments</a:t>
            </a:r>
            <a:endParaRPr sz="18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56b32fd45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56b32fd45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snapshot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fixed point in time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 sz="1800"/>
              <a:t>fixed set of conditions</a:t>
            </a:r>
            <a:endParaRPr b="1" sz="180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56b32fd45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56b32fd45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i="1" lang="en-GB" sz="1200">
                <a:solidFill>
                  <a:schemeClr val="dk1"/>
                </a:solidFill>
              </a:rPr>
              <a:t>Plasmodium</a:t>
            </a:r>
            <a:r>
              <a:rPr lang="en-GB" sz="1200">
                <a:solidFill>
                  <a:schemeClr val="dk1"/>
                </a:solidFill>
              </a:rPr>
              <a:t> is a parasite which causes malaria has a complicated lifecycle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Transmitted to humans only via mosquito vectors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During a blood meal, a malaria-infected female </a:t>
            </a:r>
            <a:r>
              <a:rPr i="1" lang="en-GB" sz="1200">
                <a:solidFill>
                  <a:schemeClr val="dk1"/>
                </a:solidFill>
              </a:rPr>
              <a:t>Anopheles</a:t>
            </a:r>
            <a:r>
              <a:rPr lang="en-GB" sz="1200">
                <a:solidFill>
                  <a:schemeClr val="dk1"/>
                </a:solidFill>
              </a:rPr>
              <a:t> mosquito inoculates sporozoites into the human host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these sporozoites infect liver cells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mature into schizonts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which rupture and release merozoites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Parasites multiply and infect red blood cells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ring stage trophozoites mature into schizonts, which rupture releasing merozoites (keep going round cycle)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Some differentiate gametocytes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Gametocytes are ingested by an </a:t>
            </a:r>
            <a:r>
              <a:rPr i="1" lang="en-GB" sz="1200">
                <a:solidFill>
                  <a:schemeClr val="dk1"/>
                </a:solidFill>
              </a:rPr>
              <a:t>Anopheles</a:t>
            </a:r>
            <a:r>
              <a:rPr lang="en-GB" sz="1200">
                <a:solidFill>
                  <a:schemeClr val="dk1"/>
                </a:solidFill>
              </a:rPr>
              <a:t> mosquito during a blood meal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Reproduce in the mosquito gut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>
                <a:solidFill>
                  <a:schemeClr val="dk1"/>
                </a:solidFill>
              </a:rPr>
              <a:t>Parasites then migrate to the salivary glands and are eventually injected into another human in a subsequent bite.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i="1" lang="en-GB" sz="1200">
                <a:solidFill>
                  <a:schemeClr val="dk1"/>
                </a:solidFill>
              </a:rPr>
              <a:t>Plasmodium chabaudi (P.c.)</a:t>
            </a:r>
            <a:endParaRPr i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a rodent malaria parasite that exhibits many characteristics associated with the pathogenesis of human infection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Mice infected with </a:t>
            </a:r>
            <a:r>
              <a:rPr i="1" lang="en-GB" sz="1200">
                <a:solidFill>
                  <a:schemeClr val="dk1"/>
                </a:solidFill>
              </a:rPr>
              <a:t>P. chabaudi</a:t>
            </a:r>
            <a:r>
              <a:rPr lang="en-GB" sz="1200">
                <a:solidFill>
                  <a:schemeClr val="dk1"/>
                </a:solidFill>
              </a:rPr>
              <a:t> by serial blood passage (direct injection from mouse to mouse, bypassing the natural route) suffered from severe malaria (SBP)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Mice infected with parasites via mosquitoes developed a lower parasitaemia (presence of parasites in the blood) and a mild, chronic disease (MT)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</a:rPr>
              <a:t>Is the transcriptome of the mosquito-transmitted parasite different from one which has not passed through a mosquito?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da9514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7da9514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Central dogma of biology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DNA transcribed into pre-mRNA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Pre-mRNA processed into mature mRNA (5’ cap and poly-A tail)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mRNA is translated into protein</a:t>
            </a:r>
            <a:endParaRPr sz="1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6b32fd45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6b32fd45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Library of cDNA fragments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Add sequencing adaptors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Sequencing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Align reads to genome or transcriptome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Base-resolution expression profile for each gen</a:t>
            </a:r>
            <a:r>
              <a:rPr lang="en-GB" sz="1800">
                <a:solidFill>
                  <a:schemeClr val="dk1"/>
                </a:solidFill>
              </a:rPr>
              <a:t>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56b32fd45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56b32fd45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377ebaea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377ebaea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Total RNA = </a:t>
            </a:r>
            <a:r>
              <a:rPr lang="en-GB" sz="1800">
                <a:solidFill>
                  <a:schemeClr val="dk1"/>
                </a:solidFill>
              </a:rPr>
              <a:t>mRNA, rRNA, transfer RNAs (tRNA), regulatory RNAs (siRNA, miRNA, piRNA)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rRNA &gt;90% of total RNA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polyA selection (not in bacteria)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BEWARE OF PROTOCOLS: some will remove small RNA which you might want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PCR amplification can reduce coverage of transcripts or regions with a high GC content (can use amplification-free protocol)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Vague estimate 10-30M (SE, 50-75bp) for DGE and 50-100M (PE, 2x75bp) for alternative splicing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377ebaea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377ebaea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BDNF in human genome = overlapping exons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BDNF protein encoding gene on -ve (mRNA)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GB" sz="1800">
                <a:solidFill>
                  <a:schemeClr val="dk1"/>
                </a:solidFill>
              </a:rPr>
              <a:t>BDNF-AS regulatory RNA on +ve (ncRNA)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10-30M (SE, 50-75bp) for DGE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50-100M (PE, 2x75bp) for alternative splicing</a:t>
            </a:r>
            <a:endParaRPr b="1" sz="1800" u="sng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77ebaea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77ebaea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biological replicates &gt; accuracy of logFC and absolute expression levels (particularly in low expression transcripts)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 reduces the coefficient of variation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latin typeface="Palatino Linotype"/>
                <a:ea typeface="Palatino Linotype"/>
                <a:cs typeface="Palatino Linotype"/>
                <a:sym typeface="Palatino Linotype"/>
              </a:rPr>
              <a:t>Differential Expression </a:t>
            </a:r>
            <a:endParaRPr b="1" sz="480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latin typeface="Palatino Linotype"/>
                <a:ea typeface="Palatino Linotype"/>
                <a:cs typeface="Palatino Linotype"/>
                <a:sym typeface="Palatino Linotype"/>
              </a:rPr>
              <a:t>using RNA-</a:t>
            </a:r>
            <a:r>
              <a:rPr b="1" lang="en-GB" sz="4800">
                <a:latin typeface="Palatino Linotype"/>
                <a:ea typeface="Palatino Linotype"/>
                <a:cs typeface="Palatino Linotype"/>
                <a:sym typeface="Palatino Linotype"/>
              </a:rPr>
              <a:t>S</a:t>
            </a:r>
            <a:r>
              <a:rPr b="1" lang="en-GB" sz="4800">
                <a:latin typeface="Palatino Linotype"/>
                <a:ea typeface="Palatino Linotype"/>
                <a:cs typeface="Palatino Linotype"/>
                <a:sym typeface="Palatino Linotype"/>
              </a:rPr>
              <a:t>eq</a:t>
            </a:r>
            <a:endParaRPr b="1" sz="48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28950"/>
            <a:ext cx="8520600" cy="12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B7B7B7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Victoria Offord</a:t>
            </a:r>
            <a:endParaRPr sz="1800">
              <a:solidFill>
                <a:srgbClr val="B7B7B7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B7B7B7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WTC NGS Bioinformatics</a:t>
            </a:r>
            <a:endParaRPr sz="1800">
              <a:solidFill>
                <a:srgbClr val="B7B7B7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B7B7B7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Hinxton 2019</a:t>
            </a:r>
            <a:endParaRPr sz="1800">
              <a:solidFill>
                <a:srgbClr val="B7B7B7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Experimental design - sequencing depth / replicates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311700" y="1345075"/>
            <a:ext cx="8520600" cy="3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Increasing sequencing depth can increase the ability to detect low expression transcripts (i.e. increases ability to detect DE genes)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Returns diminish beyond a certain sequencing depth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Increasing biological replicates increases the accuracy of logFC and absolute expression levels (particularly in low expression transcripts)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reduces the coefficient of variation</a:t>
            </a:r>
            <a:b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</a:br>
            <a:b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</a:b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descr="Screen Shot 2017-10-03 at 19.57.13.png"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3947"/>
            <a:ext cx="9143998" cy="3087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What do we need to know?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311700" y="1467325"/>
            <a:ext cx="8520600" cy="31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AutoNum type="arabicPeriod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Which genes/transcripts do our reads belong to? </a:t>
            </a: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mapping / assembly</a:t>
            </a:r>
            <a:endParaRPr b="1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AutoNum type="arabicPeriod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How many reads align to a specific gene/transcript? </a:t>
            </a: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quantification </a:t>
            </a:r>
            <a:endParaRPr b="1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rgbClr val="000000"/>
              </a:buClr>
              <a:buSzPts val="1800"/>
              <a:buFont typeface="Palatino Linotype"/>
              <a:buAutoNum type="arabicPeriod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Do different sample groups express genes/transcripts differently? </a:t>
            </a: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DGE analysis</a:t>
            </a:r>
            <a:endParaRPr b="1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No universal pipeline to cover every analysis!!!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5" y="1170138"/>
            <a:ext cx="679284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/>
          <p:nvPr/>
        </p:nvSpPr>
        <p:spPr>
          <a:xfrm>
            <a:off x="1658400" y="1054125"/>
            <a:ext cx="5827200" cy="4053000"/>
          </a:xfrm>
          <a:prstGeom prst="noSmoking">
            <a:avLst>
              <a:gd fmla="val 18750" name="adj"/>
            </a:avLst>
          </a:prstGeom>
          <a:solidFill>
            <a:srgbClr val="FF0000"/>
          </a:solidFill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9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/>
          <p:nvPr/>
        </p:nvSpPr>
        <p:spPr>
          <a:xfrm>
            <a:off x="445850" y="277050"/>
            <a:ext cx="2818800" cy="469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Sequence reads</a:t>
            </a:r>
            <a:endParaRPr b="1"/>
          </a:p>
        </p:txBody>
      </p:sp>
      <p:sp>
        <p:nvSpPr>
          <p:cNvPr id="168" name="Google Shape;168;p25"/>
          <p:cNvSpPr/>
          <p:nvPr/>
        </p:nvSpPr>
        <p:spPr>
          <a:xfrm>
            <a:off x="445700" y="1260600"/>
            <a:ext cx="2818800" cy="803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Genome alignment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HISAT2, STAR, GSNAP...</a:t>
            </a:r>
            <a:endParaRPr i="1"/>
          </a:p>
        </p:txBody>
      </p:sp>
      <p:sp>
        <p:nvSpPr>
          <p:cNvPr id="169" name="Google Shape;169;p25"/>
          <p:cNvSpPr/>
          <p:nvPr/>
        </p:nvSpPr>
        <p:spPr>
          <a:xfrm>
            <a:off x="445850" y="2578350"/>
            <a:ext cx="2818800" cy="1024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Transcript identification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and counting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featureCounts, htseq_count</a:t>
            </a:r>
            <a:r>
              <a:rPr i="1" lang="en-GB"/>
              <a:t>...</a:t>
            </a:r>
            <a:endParaRPr i="1"/>
          </a:p>
        </p:txBody>
      </p:sp>
      <p:sp>
        <p:nvSpPr>
          <p:cNvPr id="170" name="Google Shape;170;p25"/>
          <p:cNvSpPr/>
          <p:nvPr/>
        </p:nvSpPr>
        <p:spPr>
          <a:xfrm>
            <a:off x="445700" y="4131150"/>
            <a:ext cx="2818800" cy="803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Differential expression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EdgeR, DESeq2, limma-voom</a:t>
            </a:r>
            <a:endParaRPr i="1"/>
          </a:p>
        </p:txBody>
      </p:sp>
      <p:cxnSp>
        <p:nvCxnSpPr>
          <p:cNvPr id="171" name="Google Shape;171;p25"/>
          <p:cNvCxnSpPr>
            <a:stCxn id="167" idx="2"/>
            <a:endCxn id="168" idx="0"/>
          </p:cNvCxnSpPr>
          <p:nvPr/>
        </p:nvCxnSpPr>
        <p:spPr>
          <a:xfrm>
            <a:off x="1855250" y="746250"/>
            <a:ext cx="0" cy="51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" name="Google Shape;172;p25"/>
          <p:cNvCxnSpPr>
            <a:stCxn id="168" idx="2"/>
            <a:endCxn id="169" idx="0"/>
          </p:cNvCxnSpPr>
          <p:nvPr/>
        </p:nvCxnSpPr>
        <p:spPr>
          <a:xfrm>
            <a:off x="1855100" y="2064000"/>
            <a:ext cx="300" cy="51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" name="Google Shape;173;p25"/>
          <p:cNvCxnSpPr>
            <a:stCxn id="169" idx="2"/>
            <a:endCxn id="170" idx="0"/>
          </p:cNvCxnSpPr>
          <p:nvPr/>
        </p:nvCxnSpPr>
        <p:spPr>
          <a:xfrm>
            <a:off x="1855250" y="3603150"/>
            <a:ext cx="0" cy="5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" name="Google Shape;174;p25"/>
          <p:cNvSpPr/>
          <p:nvPr/>
        </p:nvSpPr>
        <p:spPr>
          <a:xfrm>
            <a:off x="5958575" y="2161050"/>
            <a:ext cx="2818800" cy="144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Pseudoalignment to transcriptome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(counting comes for free)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Kallisto, Sailfish, Salmon...</a:t>
            </a:r>
            <a:endParaRPr i="1"/>
          </a:p>
        </p:txBody>
      </p:sp>
      <p:sp>
        <p:nvSpPr>
          <p:cNvPr id="175" name="Google Shape;175;p25"/>
          <p:cNvSpPr/>
          <p:nvPr/>
        </p:nvSpPr>
        <p:spPr>
          <a:xfrm>
            <a:off x="5958575" y="4131150"/>
            <a:ext cx="2818800" cy="803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Differential expression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Sleuth</a:t>
            </a:r>
            <a:endParaRPr i="1"/>
          </a:p>
        </p:txBody>
      </p:sp>
      <p:cxnSp>
        <p:nvCxnSpPr>
          <p:cNvPr id="176" name="Google Shape;176;p25"/>
          <p:cNvCxnSpPr>
            <a:stCxn id="174" idx="2"/>
            <a:endCxn id="175" idx="0"/>
          </p:cNvCxnSpPr>
          <p:nvPr/>
        </p:nvCxnSpPr>
        <p:spPr>
          <a:xfrm>
            <a:off x="7367975" y="3603150"/>
            <a:ext cx="0" cy="5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5"/>
          <p:cNvCxnSpPr>
            <a:stCxn id="168" idx="3"/>
            <a:endCxn id="174" idx="0"/>
          </p:cNvCxnSpPr>
          <p:nvPr/>
        </p:nvCxnSpPr>
        <p:spPr>
          <a:xfrm>
            <a:off x="3264500" y="1662300"/>
            <a:ext cx="4103400" cy="49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5"/>
          <p:cNvCxnSpPr>
            <a:stCxn id="174" idx="1"/>
            <a:endCxn id="170" idx="3"/>
          </p:cNvCxnSpPr>
          <p:nvPr/>
        </p:nvCxnSpPr>
        <p:spPr>
          <a:xfrm flipH="1">
            <a:off x="3264575" y="2882100"/>
            <a:ext cx="2694000" cy="165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Mapping RNA-seq reads to the genome (</a:t>
            </a:r>
            <a:r>
              <a:rPr b="1" lang="en-GB">
                <a:latin typeface="Palatino Linotype"/>
                <a:ea typeface="Palatino Linotype"/>
                <a:cs typeface="Palatino Linotype"/>
                <a:sym typeface="Palatino Linotype"/>
              </a:rPr>
              <a:t>HISAT2</a:t>
            </a: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)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311700" y="1344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Mapping to the genome is great for determining whether your RNA-seq data is of high quality and exploring the structure of genes of interest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0" marL="457200" rtl="0" algn="just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Eukaryotic genes have introns, which are not present in mature mRNA so special mapping algorithms are required (splice-aware)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0" marL="457200" rtl="0" algn="just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b="1"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HISAT2</a:t>
            </a: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 is only one such algorithm, but is accurate, fast and easy to use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10525"/>
            <a:ext cx="8839199" cy="274706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Splice aware alignment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6910150" y="4257600"/>
            <a:ext cx="2212200" cy="8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Kim </a:t>
            </a:r>
            <a:r>
              <a:rPr i="1"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et al</a:t>
            </a: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. (2015) 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Nature Methods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(PubMed: </a:t>
            </a: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25751142</a:t>
            </a: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)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92" name="Google Shape;192;p27"/>
          <p:cNvSpPr/>
          <p:nvPr/>
        </p:nvSpPr>
        <p:spPr>
          <a:xfrm>
            <a:off x="2794950" y="3144350"/>
            <a:ext cx="291000" cy="271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3" name="Google Shape;193;p27"/>
          <p:cNvCxnSpPr>
            <a:endCxn id="192" idx="5"/>
          </p:cNvCxnSpPr>
          <p:nvPr/>
        </p:nvCxnSpPr>
        <p:spPr>
          <a:xfrm rot="10800000">
            <a:off x="3043334" y="3376346"/>
            <a:ext cx="974400" cy="1087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p27"/>
          <p:cNvSpPr txBox="1"/>
          <p:nvPr/>
        </p:nvSpPr>
        <p:spPr>
          <a:xfrm>
            <a:off x="3941525" y="4311750"/>
            <a:ext cx="8928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Anchor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Visualisation: </a:t>
            </a: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Integrative Genomics Viewer (IGV)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descr="Screen Shot 2017-09-25 at 09.31.50.png" id="200" name="Google Shape;20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450" y="1129300"/>
            <a:ext cx="816710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Mapping to the transcriptome and counting reads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(Kallisto)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06" name="Google Shape;206;p29"/>
          <p:cNvSpPr txBox="1"/>
          <p:nvPr>
            <p:ph idx="1" type="body"/>
          </p:nvPr>
        </p:nvSpPr>
        <p:spPr>
          <a:xfrm>
            <a:off x="311700" y="1687275"/>
            <a:ext cx="8520600" cy="28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Multiple splice forms per gene introduce ambiguity into the mapping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Mapping to the spliced transcript sequences allows this ambiguity to be taken into account and allows transcript-specific read counts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It is also faster because there is less target sequence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Recent improvements in algorithms (pseudoalignment) make this even faster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alatino Linotype"/>
              <a:buChar char="○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doesn’t care where in each transcript reads map to, just which of the transcripts they map to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Counting comes for free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Mapping to the transcriptome and counting reads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(Kallisto)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descr="Screen Shot 2017-09-25 at 09.33.38.png" id="212" name="Google Shape;212;p30"/>
          <p:cNvPicPr preferRelativeResize="0"/>
          <p:nvPr/>
        </p:nvPicPr>
        <p:blipFill rotWithShape="1">
          <a:blip r:embed="rId3">
            <a:alphaModFix/>
          </a:blip>
          <a:srcRect b="0" l="0" r="0" t="4141"/>
          <a:stretch/>
        </p:blipFill>
        <p:spPr>
          <a:xfrm>
            <a:off x="152400" y="1558125"/>
            <a:ext cx="8839199" cy="157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0"/>
          <p:cNvSpPr txBox="1"/>
          <p:nvPr>
            <p:ph idx="1" type="body"/>
          </p:nvPr>
        </p:nvSpPr>
        <p:spPr>
          <a:xfrm>
            <a:off x="311700" y="3337975"/>
            <a:ext cx="8520600" cy="16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Kallisto has two steps: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AutoNum type="arabicPeriod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Building an index from the spliced transcript sequences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AutoNum type="arabicPeriod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Quantify reads against the index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Kallisto cannot be used to identify novel transcripts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Mapping to the transcriptome and counting reads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(Kallisto)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id="219" name="Google Shape;219;p31"/>
          <p:cNvPicPr preferRelativeResize="0"/>
          <p:nvPr/>
        </p:nvPicPr>
        <p:blipFill rotWithShape="1">
          <a:blip r:embed="rId3">
            <a:alphaModFix/>
          </a:blip>
          <a:srcRect b="0" l="0" r="0" t="50556"/>
          <a:stretch/>
        </p:blipFill>
        <p:spPr>
          <a:xfrm>
            <a:off x="4751700" y="1885762"/>
            <a:ext cx="4223125" cy="2137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49104" l="0" r="0" t="0"/>
          <a:stretch/>
        </p:blipFill>
        <p:spPr>
          <a:xfrm>
            <a:off x="311700" y="1854376"/>
            <a:ext cx="4223125" cy="220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1"/>
          <p:cNvSpPr/>
          <p:nvPr/>
        </p:nvSpPr>
        <p:spPr>
          <a:xfrm>
            <a:off x="2966300" y="2899750"/>
            <a:ext cx="504000" cy="979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1"/>
          <p:cNvSpPr/>
          <p:nvPr/>
        </p:nvSpPr>
        <p:spPr>
          <a:xfrm>
            <a:off x="8366500" y="2899750"/>
            <a:ext cx="608400" cy="979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1"/>
          <p:cNvSpPr txBox="1"/>
          <p:nvPr>
            <p:ph idx="1" type="body"/>
          </p:nvPr>
        </p:nvSpPr>
        <p:spPr>
          <a:xfrm>
            <a:off x="6910150" y="4257600"/>
            <a:ext cx="2212200" cy="8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Bray</a:t>
            </a: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 </a:t>
            </a:r>
            <a:r>
              <a:rPr i="1"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et al</a:t>
            </a: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. (2016) 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Nature Biotechnology  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(PubMed: </a:t>
            </a: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27043002</a:t>
            </a: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)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Overview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RNA-seq background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Mapping to the genome (HISAT2 and IGV)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Mapping to the transcriptome and counting reads (Kallisto)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Read count normalisation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Differential expression and QC (Sleuth)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What to do with a gene list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The exercise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Normalisation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29" name="Google Shape;229;p32"/>
          <p:cNvSpPr txBox="1"/>
          <p:nvPr>
            <p:ph idx="1" type="body"/>
          </p:nvPr>
        </p:nvSpPr>
        <p:spPr>
          <a:xfrm>
            <a:off x="311700" y="1365575"/>
            <a:ext cx="8520600" cy="3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Runs with more depth will have more reads mapping to each gene (</a:t>
            </a: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sequencing depth bias</a:t>
            </a: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)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Longer genes will have more reads mapping to them (</a:t>
            </a: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gene length bias</a:t>
            </a: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)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Most methods will normalise for sequencing depth and gene length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0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N</a:t>
            </a: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ormalisation methods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35" name="Google Shape;235;p33"/>
          <p:cNvSpPr txBox="1"/>
          <p:nvPr>
            <p:ph idx="1" type="body"/>
          </p:nvPr>
        </p:nvSpPr>
        <p:spPr>
          <a:xfrm>
            <a:off x="311700" y="1152475"/>
            <a:ext cx="8520600" cy="3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RPKM </a:t>
            </a: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- reads per kilobase per million 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FPKM</a:t>
            </a: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 - fragments per kilobase per million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TPM</a:t>
            </a: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 - transcripts per million 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Some of these methods have problems with highly expressed genes, so it’s better to use more complicated normalisation procedures (</a:t>
            </a: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DESeq2 rlog</a:t>
            </a: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, </a:t>
            </a:r>
            <a:r>
              <a:rPr b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Sleuth</a:t>
            </a: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)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RPKM 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graphicFrame>
        <p:nvGraphicFramePr>
          <p:cNvPr id="241" name="Google Shape;241;p34"/>
          <p:cNvGraphicFramePr/>
          <p:nvPr/>
        </p:nvGraphicFramePr>
        <p:xfrm>
          <a:off x="1112350" y="3118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{69041A08-C846-4B69-91F6-4B4377A2F726}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Gene (bases)</a:t>
                      </a:r>
                      <a:endParaRPr b="1"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Replicate 1 RPKM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Replicate 2 RPKM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Replicate 3 RPKM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A (2,000 bases)</a:t>
                      </a:r>
                      <a:endParaRPr b="1"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1.43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1.33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1.42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B (4,000 bases)</a:t>
                      </a:r>
                      <a:endParaRPr b="1"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1.43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1.39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1.42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C (1,000 bases)</a:t>
                      </a:r>
                      <a:endParaRPr b="1"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1.43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1.78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1.42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D (10,000 bases)</a:t>
                      </a:r>
                      <a:endParaRPr b="1"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0.009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42" name="Google Shape;242;p34"/>
          <p:cNvSpPr txBox="1"/>
          <p:nvPr/>
        </p:nvSpPr>
        <p:spPr>
          <a:xfrm>
            <a:off x="3610200" y="0"/>
            <a:ext cx="55338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Adapted from </a:t>
            </a:r>
            <a:r>
              <a:rPr lang="en-GB" sz="12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StatQuest (http://statquest.org)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graphicFrame>
        <p:nvGraphicFramePr>
          <p:cNvPr id="243" name="Google Shape;243;p34"/>
          <p:cNvGraphicFramePr/>
          <p:nvPr/>
        </p:nvGraphicFramePr>
        <p:xfrm>
          <a:off x="1112350" y="115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{69041A08-C846-4B69-91F6-4B4377A2F726}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33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Gene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Replicate 1 Counts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Replicate 2 Counts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Replicate 3 Counts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33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A (2,000 bases)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12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30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33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B (4,000 bases)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20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25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60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33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C (1,000 bases)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5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8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15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33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D (10,000 bases)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44" name="Google Shape;244;p34"/>
          <p:cNvSpPr txBox="1"/>
          <p:nvPr/>
        </p:nvSpPr>
        <p:spPr>
          <a:xfrm>
            <a:off x="712500" y="1186250"/>
            <a:ext cx="248400" cy="17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BEFORE</a:t>
            </a:r>
            <a:endParaRPr b="1"/>
          </a:p>
        </p:txBody>
      </p:sp>
      <p:sp>
        <p:nvSpPr>
          <p:cNvPr id="245" name="Google Shape;245;p34"/>
          <p:cNvSpPr txBox="1"/>
          <p:nvPr/>
        </p:nvSpPr>
        <p:spPr>
          <a:xfrm>
            <a:off x="712500" y="3180413"/>
            <a:ext cx="248400" cy="17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AFTER</a:t>
            </a:r>
            <a:endParaRPr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F</a:t>
            </a: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PKM (fragments per kilobase million)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51" name="Google Shape;251;p35"/>
          <p:cNvSpPr txBox="1"/>
          <p:nvPr>
            <p:ph idx="1" type="body"/>
          </p:nvPr>
        </p:nvSpPr>
        <p:spPr>
          <a:xfrm>
            <a:off x="311700" y="1392975"/>
            <a:ext cx="8520600" cy="20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RPKM for paired reads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takes into account that two reads can map to one fragment (and so it doesn’t count this fragment twice) </a:t>
            </a:r>
            <a:endParaRPr sz="2000"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grpSp>
        <p:nvGrpSpPr>
          <p:cNvPr id="252" name="Google Shape;252;p35"/>
          <p:cNvGrpSpPr/>
          <p:nvPr/>
        </p:nvGrpSpPr>
        <p:grpSpPr>
          <a:xfrm>
            <a:off x="1432500" y="3253075"/>
            <a:ext cx="6278975" cy="900450"/>
            <a:chOff x="486375" y="2638525"/>
            <a:chExt cx="6278975" cy="900450"/>
          </a:xfrm>
        </p:grpSpPr>
        <p:sp>
          <p:nvSpPr>
            <p:cNvPr id="253" name="Google Shape;253;p35"/>
            <p:cNvSpPr/>
            <p:nvPr/>
          </p:nvSpPr>
          <p:spPr>
            <a:xfrm>
              <a:off x="1536375" y="2725375"/>
              <a:ext cx="2444700" cy="160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5"/>
            <p:cNvSpPr/>
            <p:nvPr/>
          </p:nvSpPr>
          <p:spPr>
            <a:xfrm>
              <a:off x="4320650" y="2725375"/>
              <a:ext cx="2444700" cy="160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1536375" y="2725375"/>
              <a:ext cx="836100" cy="1602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5"/>
            <p:cNvSpPr/>
            <p:nvPr/>
          </p:nvSpPr>
          <p:spPr>
            <a:xfrm>
              <a:off x="4320650" y="2725375"/>
              <a:ext cx="836100" cy="1602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5"/>
            <p:cNvSpPr/>
            <p:nvPr/>
          </p:nvSpPr>
          <p:spPr>
            <a:xfrm>
              <a:off x="1536375" y="3291925"/>
              <a:ext cx="2444700" cy="160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5"/>
            <p:cNvSpPr/>
            <p:nvPr/>
          </p:nvSpPr>
          <p:spPr>
            <a:xfrm>
              <a:off x="1536375" y="3291925"/>
              <a:ext cx="836100" cy="1602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5"/>
            <p:cNvSpPr/>
            <p:nvPr/>
          </p:nvSpPr>
          <p:spPr>
            <a:xfrm>
              <a:off x="3144975" y="3291925"/>
              <a:ext cx="836100" cy="1602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5"/>
            <p:cNvSpPr txBox="1"/>
            <p:nvPr/>
          </p:nvSpPr>
          <p:spPr>
            <a:xfrm>
              <a:off x="486375" y="2638525"/>
              <a:ext cx="1050000" cy="3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Single end</a:t>
              </a:r>
              <a:endParaRPr/>
            </a:p>
          </p:txBody>
        </p:sp>
        <p:sp>
          <p:nvSpPr>
            <p:cNvPr id="261" name="Google Shape;261;p35"/>
            <p:cNvSpPr txBox="1"/>
            <p:nvPr/>
          </p:nvSpPr>
          <p:spPr>
            <a:xfrm>
              <a:off x="486375" y="3205075"/>
              <a:ext cx="1050000" cy="3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Paired </a:t>
              </a:r>
              <a:r>
                <a:rPr lang="en-GB"/>
                <a:t>end</a:t>
              </a:r>
              <a:endParaRPr/>
            </a:p>
          </p:txBody>
        </p:sp>
        <p:sp>
          <p:nvSpPr>
            <p:cNvPr id="262" name="Google Shape;262;p35"/>
            <p:cNvSpPr/>
            <p:nvPr/>
          </p:nvSpPr>
          <p:spPr>
            <a:xfrm>
              <a:off x="4320650" y="3291925"/>
              <a:ext cx="2444700" cy="160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5"/>
            <p:cNvSpPr/>
            <p:nvPr/>
          </p:nvSpPr>
          <p:spPr>
            <a:xfrm>
              <a:off x="4320650" y="3291925"/>
              <a:ext cx="836100" cy="1602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RPKM vs TPM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graphicFrame>
        <p:nvGraphicFramePr>
          <p:cNvPr id="269" name="Google Shape;269;p36"/>
          <p:cNvGraphicFramePr/>
          <p:nvPr/>
        </p:nvGraphicFramePr>
        <p:xfrm>
          <a:off x="4987150" y="1613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{69041A08-C846-4B69-91F6-4B4377A2F726}</a:tableStyleId>
              </a:tblPr>
              <a:tblGrid>
                <a:gridCol w="736800"/>
                <a:gridCol w="712550"/>
                <a:gridCol w="691950"/>
                <a:gridCol w="9055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Gene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R1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R2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R3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A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3.33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2.96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3.326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B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3.33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3.09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3.326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C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3.33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3.95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3.326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D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0.02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Total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10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10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270" name="Google Shape;270;p36"/>
          <p:cNvSpPr txBox="1"/>
          <p:nvPr/>
        </p:nvSpPr>
        <p:spPr>
          <a:xfrm>
            <a:off x="3298500" y="4563775"/>
            <a:ext cx="55338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Adapted from </a:t>
            </a:r>
            <a:r>
              <a:rPr lang="en-GB" sz="12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StatQuest (http://statquest.org)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graphicFrame>
        <p:nvGraphicFramePr>
          <p:cNvPr id="271" name="Google Shape;271;p36"/>
          <p:cNvGraphicFramePr/>
          <p:nvPr/>
        </p:nvGraphicFramePr>
        <p:xfrm>
          <a:off x="1238525" y="1613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{69041A08-C846-4B69-91F6-4B4377A2F726}</a:tableStyleId>
              </a:tblPr>
              <a:tblGrid>
                <a:gridCol w="736800"/>
                <a:gridCol w="712550"/>
                <a:gridCol w="691950"/>
                <a:gridCol w="9055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Gene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R1</a:t>
                      </a:r>
                      <a:endParaRPr b="1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R2</a:t>
                      </a:r>
                      <a:endParaRPr b="1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R3</a:t>
                      </a:r>
                      <a:endParaRPr b="1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A </a:t>
                      </a:r>
                      <a:endParaRPr b="1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1.43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1.33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1.42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B </a:t>
                      </a:r>
                      <a:endParaRPr b="1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1.43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1.39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1.42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C </a:t>
                      </a:r>
                      <a:endParaRPr b="1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1.43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1.78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1.42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D </a:t>
                      </a:r>
                      <a:endParaRPr b="1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0.009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Total</a:t>
                      </a:r>
                      <a:endParaRPr b="1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4.29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4.5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4.25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272" name="Google Shape;272;p36"/>
          <p:cNvSpPr txBox="1"/>
          <p:nvPr/>
        </p:nvSpPr>
        <p:spPr>
          <a:xfrm>
            <a:off x="814950" y="4021275"/>
            <a:ext cx="7869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Easier to see the proportion of each gene within a sample as sum of TPMs same across samples</a:t>
            </a:r>
            <a:endParaRPr/>
          </a:p>
        </p:txBody>
      </p:sp>
      <p:sp>
        <p:nvSpPr>
          <p:cNvPr id="273" name="Google Shape;273;p36"/>
          <p:cNvSpPr txBox="1"/>
          <p:nvPr/>
        </p:nvSpPr>
        <p:spPr>
          <a:xfrm>
            <a:off x="2354538" y="1150188"/>
            <a:ext cx="8148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RPKM</a:t>
            </a:r>
            <a:endParaRPr b="1"/>
          </a:p>
        </p:txBody>
      </p:sp>
      <p:sp>
        <p:nvSpPr>
          <p:cNvPr id="274" name="Google Shape;274;p36"/>
          <p:cNvSpPr txBox="1"/>
          <p:nvPr/>
        </p:nvSpPr>
        <p:spPr>
          <a:xfrm>
            <a:off x="6103150" y="1150175"/>
            <a:ext cx="8148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TP</a:t>
            </a:r>
            <a:r>
              <a:rPr b="1" lang="en-GB"/>
              <a:t>M</a:t>
            </a:r>
            <a:endParaRPr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Determining differential expression (Sleuth)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80" name="Google Shape;280;p37"/>
          <p:cNvSpPr txBox="1"/>
          <p:nvPr>
            <p:ph idx="1" type="body"/>
          </p:nvPr>
        </p:nvSpPr>
        <p:spPr>
          <a:xfrm>
            <a:off x="311700" y="1578425"/>
            <a:ext cx="8520600" cy="29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We don’t normally have enough replicates to do traditional tests of significance for RNA-seq data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Most methods look for outliers in the relationship between average abundance and fold change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Assume most genes are not differentially expressed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QC with Sleuth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descr="Screen Shot 2017-09-25 at 08.20.18.png" id="286" name="Google Shape;28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0" cy="3544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Principal component analysis (PCA)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92" name="Google Shape;292;p39"/>
          <p:cNvSpPr txBox="1"/>
          <p:nvPr>
            <p:ph idx="1" type="body"/>
          </p:nvPr>
        </p:nvSpPr>
        <p:spPr>
          <a:xfrm>
            <a:off x="311700" y="1143000"/>
            <a:ext cx="4273800" cy="34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Use to look at variation and strong patterns within data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Identifies uncorrelated variables or principal components (PC)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Tries to explain the maximum amount of variance with the smallest number of principal components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descr="pca.png" id="293" name="Google Shape;2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325" y="1143000"/>
            <a:ext cx="382097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9"/>
          <p:cNvSpPr txBox="1"/>
          <p:nvPr/>
        </p:nvSpPr>
        <p:spPr>
          <a:xfrm>
            <a:off x="2698675" y="1322625"/>
            <a:ext cx="73317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Why QC our data?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id="300" name="Google Shape;30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113" y="1142925"/>
            <a:ext cx="382097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ca.png" id="301" name="Google Shape;30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What to do next with your gene list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307" name="Google Shape;307;p41"/>
          <p:cNvSpPr txBox="1"/>
          <p:nvPr>
            <p:ph idx="1" type="body"/>
          </p:nvPr>
        </p:nvSpPr>
        <p:spPr>
          <a:xfrm>
            <a:off x="311700" y="1152475"/>
            <a:ext cx="8520600" cy="37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When you have a list of differentially expressed genes, things start to get difficult.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What to do: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AutoNum type="arabicPeriod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Have a hypothesis already? Test it.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AutoNum type="arabicPeriod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GO term/pathway/gene-set enrichment analysis (GSEA, TopGO, InnateDB, Ingenuity Pathway Analysis etc.)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AutoNum type="arabicPeriod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Work through list, Google, read papers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AutoNum type="arabicPeriod"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Overlay datasets on essentiality, populations, mutations, Pfam domains, chromosomal location, expression, proteome…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Then make a hypothesis about what genes are interesting and why. Can you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test/explore this further bioinformatically? Design the next wet lab experiment</a:t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What is the transcriptome?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551225"/>
            <a:ext cx="8520600" cy="22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“The complete set of transcripts in a cell </a:t>
            </a:r>
            <a:endParaRPr i="1" sz="3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i="1" lang="en-GB" sz="3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and their quantity </a:t>
            </a:r>
            <a:endParaRPr i="1" sz="3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-GB" sz="3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for a specific developmental stage or condition”</a:t>
            </a:r>
            <a:endParaRPr i="1" sz="3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6910150" y="4257600"/>
            <a:ext cx="2212200" cy="8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Wang </a:t>
            </a:r>
            <a:r>
              <a:rPr i="1"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et al</a:t>
            </a: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. (2009) 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Nature Reviews Genetics  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(PubMed: 19015660)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2"/>
          <p:cNvSpPr txBox="1"/>
          <p:nvPr>
            <p:ph type="title"/>
          </p:nvPr>
        </p:nvSpPr>
        <p:spPr>
          <a:xfrm>
            <a:off x="311700" y="204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The exercise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id="313" name="Google Shape;31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450" y="777238"/>
            <a:ext cx="3265049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42"/>
          <p:cNvSpPr txBox="1"/>
          <p:nvPr>
            <p:ph idx="1" type="body"/>
          </p:nvPr>
        </p:nvSpPr>
        <p:spPr>
          <a:xfrm>
            <a:off x="3702300" y="777250"/>
            <a:ext cx="5288700" cy="4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i="1" lang="en-GB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Plasmodium chabaudi</a:t>
            </a:r>
            <a:endParaRPr i="1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rodent malaria parasite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○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exhibits many characteristics associated with the pathogenesis of human infection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serial blood passage (SBP)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○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direct injection from mouse to mouse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○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results in severe disease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infection with parasites via mosquitoes (MT)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○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develop lower parasitaemia (presence of parasites in the blood)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alatino Linotype"/>
              <a:buChar char="○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mild, chronic disease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980000"/>
                </a:solidFill>
              </a:rPr>
              <a:t>IS THE TRANSCRIPTOME OF MOSQUITO TRANSMITTED PARASITE DIFFERENT FROM ONE WHICH HAS NOT PASSED THROUGH A MOSQUITO?</a:t>
            </a:r>
            <a:endParaRPr sz="160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526300" y="1191300"/>
            <a:ext cx="7056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DNA</a:t>
            </a:r>
            <a:endParaRPr b="1" sz="1800"/>
          </a:p>
        </p:txBody>
      </p:sp>
      <p:sp>
        <p:nvSpPr>
          <p:cNvPr id="74" name="Google Shape;74;p16"/>
          <p:cNvSpPr txBox="1"/>
          <p:nvPr/>
        </p:nvSpPr>
        <p:spPr>
          <a:xfrm>
            <a:off x="526300" y="2204925"/>
            <a:ext cx="1438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Pre-mRNA</a:t>
            </a:r>
            <a:endParaRPr b="1" sz="1800"/>
          </a:p>
        </p:txBody>
      </p:sp>
      <p:sp>
        <p:nvSpPr>
          <p:cNvPr id="75" name="Google Shape;75;p16"/>
          <p:cNvSpPr txBox="1"/>
          <p:nvPr/>
        </p:nvSpPr>
        <p:spPr>
          <a:xfrm>
            <a:off x="526300" y="3218550"/>
            <a:ext cx="1438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mRNA</a:t>
            </a:r>
            <a:endParaRPr b="1" sz="1800"/>
          </a:p>
        </p:txBody>
      </p:sp>
      <p:sp>
        <p:nvSpPr>
          <p:cNvPr id="76" name="Google Shape;76;p16"/>
          <p:cNvSpPr txBox="1"/>
          <p:nvPr/>
        </p:nvSpPr>
        <p:spPr>
          <a:xfrm>
            <a:off x="415300" y="4639075"/>
            <a:ext cx="1438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Protein</a:t>
            </a:r>
            <a:endParaRPr b="1" sz="1800"/>
          </a:p>
        </p:txBody>
      </p:sp>
      <p:grpSp>
        <p:nvGrpSpPr>
          <p:cNvPr id="77" name="Google Shape;77;p16"/>
          <p:cNvGrpSpPr/>
          <p:nvPr/>
        </p:nvGrpSpPr>
        <p:grpSpPr>
          <a:xfrm>
            <a:off x="1964800" y="1286688"/>
            <a:ext cx="7117125" cy="239400"/>
            <a:chOff x="837325" y="1088500"/>
            <a:chExt cx="7117125" cy="239400"/>
          </a:xfrm>
        </p:grpSpPr>
        <p:sp>
          <p:nvSpPr>
            <p:cNvPr id="78" name="Google Shape;78;p16"/>
            <p:cNvSpPr/>
            <p:nvPr/>
          </p:nvSpPr>
          <p:spPr>
            <a:xfrm>
              <a:off x="1602850" y="1088500"/>
              <a:ext cx="705600" cy="239400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Intron</a:t>
              </a:r>
              <a:endParaRPr/>
            </a:p>
          </p:txBody>
        </p:sp>
        <p:sp>
          <p:nvSpPr>
            <p:cNvPr id="79" name="Google Shape;79;p16"/>
            <p:cNvSpPr/>
            <p:nvPr/>
          </p:nvSpPr>
          <p:spPr>
            <a:xfrm>
              <a:off x="2308450" y="1088500"/>
              <a:ext cx="1375800" cy="239400"/>
            </a:xfrm>
            <a:prstGeom prst="rect">
              <a:avLst/>
            </a:prstGeom>
            <a:solidFill>
              <a:srgbClr val="4A86E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Exon 1</a:t>
              </a:r>
              <a:endParaRPr/>
            </a:p>
          </p:txBody>
        </p:sp>
        <p:sp>
          <p:nvSpPr>
            <p:cNvPr id="80" name="Google Shape;80;p16"/>
            <p:cNvSpPr/>
            <p:nvPr/>
          </p:nvSpPr>
          <p:spPr>
            <a:xfrm>
              <a:off x="3684250" y="1088500"/>
              <a:ext cx="705600" cy="239400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Intron</a:t>
              </a:r>
              <a:endParaRPr/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4389850" y="1088500"/>
              <a:ext cx="1172400" cy="239400"/>
            </a:xfrm>
            <a:prstGeom prst="rect">
              <a:avLst/>
            </a:prstGeom>
            <a:solidFill>
              <a:srgbClr val="4A86E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Exon 2</a:t>
              </a:r>
              <a:endParaRPr/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5537050" y="1088500"/>
              <a:ext cx="705600" cy="239400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Intron</a:t>
              </a:r>
              <a:endParaRPr/>
            </a:p>
          </p:txBody>
        </p:sp>
        <p:sp>
          <p:nvSpPr>
            <p:cNvPr id="83" name="Google Shape;83;p16"/>
            <p:cNvSpPr/>
            <p:nvPr/>
          </p:nvSpPr>
          <p:spPr>
            <a:xfrm>
              <a:off x="837325" y="1088500"/>
              <a:ext cx="765300" cy="239400"/>
            </a:xfrm>
            <a:prstGeom prst="rect">
              <a:avLst/>
            </a:prstGeom>
            <a:solidFill>
              <a:srgbClr val="C9DAF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5’ UTR</a:t>
              </a:r>
              <a:endParaRPr/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6242650" y="1088500"/>
              <a:ext cx="898500" cy="239400"/>
            </a:xfrm>
            <a:prstGeom prst="rect">
              <a:avLst/>
            </a:prstGeom>
            <a:solidFill>
              <a:srgbClr val="4A86E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Exon 3</a:t>
              </a:r>
              <a:endParaRPr/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7141150" y="1088500"/>
              <a:ext cx="813300" cy="239400"/>
            </a:xfrm>
            <a:prstGeom prst="rect">
              <a:avLst/>
            </a:prstGeom>
            <a:solidFill>
              <a:srgbClr val="C9DAF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3’ UTR</a:t>
              </a:r>
              <a:endParaRPr/>
            </a:p>
          </p:txBody>
        </p:sp>
      </p:grpSp>
      <p:grpSp>
        <p:nvGrpSpPr>
          <p:cNvPr id="86" name="Google Shape;86;p16"/>
          <p:cNvGrpSpPr/>
          <p:nvPr/>
        </p:nvGrpSpPr>
        <p:grpSpPr>
          <a:xfrm>
            <a:off x="1964800" y="2300313"/>
            <a:ext cx="7117125" cy="239400"/>
            <a:chOff x="837325" y="1088500"/>
            <a:chExt cx="7117125" cy="239400"/>
          </a:xfrm>
        </p:grpSpPr>
        <p:sp>
          <p:nvSpPr>
            <p:cNvPr id="87" name="Google Shape;87;p16"/>
            <p:cNvSpPr/>
            <p:nvPr/>
          </p:nvSpPr>
          <p:spPr>
            <a:xfrm>
              <a:off x="1602850" y="1088500"/>
              <a:ext cx="705600" cy="239400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Intron</a:t>
              </a: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2308450" y="1088500"/>
              <a:ext cx="1375800" cy="239400"/>
            </a:xfrm>
            <a:prstGeom prst="rect">
              <a:avLst/>
            </a:prstGeom>
            <a:solidFill>
              <a:srgbClr val="4A86E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Exon 1</a:t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3684250" y="1088500"/>
              <a:ext cx="705600" cy="239400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Intron</a:t>
              </a: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4389850" y="1088500"/>
              <a:ext cx="1172400" cy="239400"/>
            </a:xfrm>
            <a:prstGeom prst="rect">
              <a:avLst/>
            </a:prstGeom>
            <a:solidFill>
              <a:srgbClr val="4A86E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Exon 2</a:t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5537050" y="1088500"/>
              <a:ext cx="705600" cy="239400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Intron</a:t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837325" y="1088500"/>
              <a:ext cx="765300" cy="239400"/>
            </a:xfrm>
            <a:prstGeom prst="rect">
              <a:avLst/>
            </a:prstGeom>
            <a:solidFill>
              <a:srgbClr val="C9DAF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5’ UTR</a:t>
              </a: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6242650" y="1088500"/>
              <a:ext cx="898500" cy="239400"/>
            </a:xfrm>
            <a:prstGeom prst="rect">
              <a:avLst/>
            </a:prstGeom>
            <a:solidFill>
              <a:srgbClr val="4A86E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Exon 3</a:t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7141150" y="1088500"/>
              <a:ext cx="813300" cy="239400"/>
            </a:xfrm>
            <a:prstGeom prst="rect">
              <a:avLst/>
            </a:prstGeom>
            <a:solidFill>
              <a:srgbClr val="C9DAF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3’ UTR</a:t>
              </a:r>
              <a:endParaRPr/>
            </a:p>
          </p:txBody>
        </p:sp>
      </p:grpSp>
      <p:grpSp>
        <p:nvGrpSpPr>
          <p:cNvPr id="95" name="Google Shape;95;p16"/>
          <p:cNvGrpSpPr/>
          <p:nvPr/>
        </p:nvGrpSpPr>
        <p:grpSpPr>
          <a:xfrm>
            <a:off x="2663563" y="3313950"/>
            <a:ext cx="5586150" cy="239413"/>
            <a:chOff x="1231900" y="3287538"/>
            <a:chExt cx="5586150" cy="239413"/>
          </a:xfrm>
        </p:grpSpPr>
        <p:grpSp>
          <p:nvGrpSpPr>
            <p:cNvPr id="96" name="Google Shape;96;p16"/>
            <p:cNvGrpSpPr/>
            <p:nvPr/>
          </p:nvGrpSpPr>
          <p:grpSpPr>
            <a:xfrm>
              <a:off x="1543150" y="3287538"/>
              <a:ext cx="4968900" cy="239400"/>
              <a:chOff x="1543150" y="1088500"/>
              <a:chExt cx="4968900" cy="239400"/>
            </a:xfrm>
          </p:grpSpPr>
          <p:sp>
            <p:nvSpPr>
              <p:cNvPr id="97" name="Google Shape;97;p16"/>
              <p:cNvSpPr/>
              <p:nvPr/>
            </p:nvSpPr>
            <p:spPr>
              <a:xfrm>
                <a:off x="2308450" y="1088500"/>
                <a:ext cx="1375800" cy="239400"/>
              </a:xfrm>
              <a:prstGeom prst="rect">
                <a:avLst/>
              </a:prstGeom>
              <a:solidFill>
                <a:srgbClr val="4A86E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/>
                  <a:t>Exon 1</a:t>
                </a:r>
                <a:endParaRPr/>
              </a:p>
            </p:txBody>
          </p:sp>
          <p:sp>
            <p:nvSpPr>
              <p:cNvPr id="98" name="Google Shape;98;p16"/>
              <p:cNvSpPr/>
              <p:nvPr/>
            </p:nvSpPr>
            <p:spPr>
              <a:xfrm>
                <a:off x="3627850" y="1088500"/>
                <a:ext cx="1172400" cy="239400"/>
              </a:xfrm>
              <a:prstGeom prst="rect">
                <a:avLst/>
              </a:prstGeom>
              <a:solidFill>
                <a:srgbClr val="4A86E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/>
                  <a:t>Exon 2</a:t>
                </a:r>
                <a:endParaRPr/>
              </a:p>
            </p:txBody>
          </p:sp>
          <p:sp>
            <p:nvSpPr>
              <p:cNvPr id="99" name="Google Shape;99;p16"/>
              <p:cNvSpPr/>
              <p:nvPr/>
            </p:nvSpPr>
            <p:spPr>
              <a:xfrm>
                <a:off x="1543150" y="1088500"/>
                <a:ext cx="765300" cy="239400"/>
              </a:xfrm>
              <a:prstGeom prst="rect">
                <a:avLst/>
              </a:prstGeom>
              <a:solidFill>
                <a:srgbClr val="C9DAF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/>
                  <a:t>5’ UTR</a:t>
                </a:r>
                <a:endParaRPr/>
              </a:p>
            </p:txBody>
          </p:sp>
          <p:sp>
            <p:nvSpPr>
              <p:cNvPr id="100" name="Google Shape;100;p16"/>
              <p:cNvSpPr/>
              <p:nvPr/>
            </p:nvSpPr>
            <p:spPr>
              <a:xfrm>
                <a:off x="4800250" y="1088500"/>
                <a:ext cx="898500" cy="239400"/>
              </a:xfrm>
              <a:prstGeom prst="rect">
                <a:avLst/>
              </a:prstGeom>
              <a:solidFill>
                <a:srgbClr val="4A86E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/>
                  <a:t>Exon 3</a:t>
                </a:r>
                <a:endParaRPr/>
              </a:p>
            </p:txBody>
          </p:sp>
          <p:sp>
            <p:nvSpPr>
              <p:cNvPr id="101" name="Google Shape;101;p16"/>
              <p:cNvSpPr/>
              <p:nvPr/>
            </p:nvSpPr>
            <p:spPr>
              <a:xfrm>
                <a:off x="5698750" y="1088500"/>
                <a:ext cx="813300" cy="239400"/>
              </a:xfrm>
              <a:prstGeom prst="rect">
                <a:avLst/>
              </a:prstGeom>
              <a:solidFill>
                <a:srgbClr val="C9DAF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/>
                  <a:t>3’ UTR</a:t>
                </a:r>
                <a:endParaRPr/>
              </a:p>
            </p:txBody>
          </p:sp>
        </p:grpSp>
        <p:sp>
          <p:nvSpPr>
            <p:cNvPr id="102" name="Google Shape;102;p16"/>
            <p:cNvSpPr/>
            <p:nvPr/>
          </p:nvSpPr>
          <p:spPr>
            <a:xfrm>
              <a:off x="6512050" y="3287550"/>
              <a:ext cx="306000" cy="239400"/>
            </a:xfrm>
            <a:prstGeom prst="rect">
              <a:avLst/>
            </a:prstGeom>
            <a:solidFill>
              <a:srgbClr val="FF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1231900" y="3287550"/>
              <a:ext cx="306000" cy="239400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4" name="Google Shape;104;p16"/>
          <p:cNvPicPr preferRelativeResize="0"/>
          <p:nvPr/>
        </p:nvPicPr>
        <p:blipFill rotWithShape="1">
          <a:blip r:embed="rId3">
            <a:alphaModFix/>
          </a:blip>
          <a:srcRect b="0" l="18333" r="19896" t="0"/>
          <a:stretch/>
        </p:blipFill>
        <p:spPr>
          <a:xfrm rot="5400000">
            <a:off x="4926262" y="3584825"/>
            <a:ext cx="1060775" cy="171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/>
          <p:nvPr/>
        </p:nvSpPr>
        <p:spPr>
          <a:xfrm rot="5400000">
            <a:off x="558400" y="2831300"/>
            <a:ext cx="641400" cy="23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 rot="5400000">
            <a:off x="558400" y="1836600"/>
            <a:ext cx="641400" cy="23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 rot="5400000">
            <a:off x="377800" y="4056775"/>
            <a:ext cx="1002600" cy="23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 txBox="1"/>
          <p:nvPr/>
        </p:nvSpPr>
        <p:spPr>
          <a:xfrm>
            <a:off x="998800" y="1745813"/>
            <a:ext cx="1332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F0000"/>
                </a:solidFill>
              </a:rPr>
              <a:t>transcription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998800" y="2509588"/>
            <a:ext cx="17766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splicing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capping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tailing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998800" y="4009063"/>
            <a:ext cx="1332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translation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1" name="Google Shape;11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Central dogma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RNA Sequencing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1363" y="1176325"/>
            <a:ext cx="3761276" cy="38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6910150" y="4257600"/>
            <a:ext cx="2212200" cy="8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Wang </a:t>
            </a:r>
            <a:r>
              <a:rPr i="1"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et al</a:t>
            </a: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. (2009) 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Nature Reviews Genetics  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alatino Linotype"/>
                <a:ea typeface="Palatino Linotype"/>
                <a:cs typeface="Palatino Linotype"/>
                <a:sym typeface="Palatino Linotype"/>
              </a:rPr>
              <a:t>(PubMed: 19015660)</a:t>
            </a:r>
            <a:endParaRPr sz="12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Experimental design 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11700" y="1322625"/>
            <a:ext cx="8520600" cy="32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Successful RNA-Seq studies start with a good study design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Considerations for generating data to answer your biological question include: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library type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sequencing depth 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number of replicates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avoiding biases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	</a:t>
            </a:r>
            <a:endParaRPr sz="24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Experimental design - library preparation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11700" y="1286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Total RNA = mRNA + rRNA + tRNA + regulatory RNAs...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Ribosomal RNA can represent &gt; 90% total RNA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Can enrich for the 1-2% mRNA or deplete rRNA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enrichment typically needs good RIN and high RNA proportion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some samples (e.g. tissue biopsies) may not be suitable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bacterial mRNA not polyadenylated -&gt; ribosomal depletion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Be aware of protocol being used (e.g. some will remove small RNAs)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Experimental design - library type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311700" y="1286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b="1"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Stranded vs unstranded</a:t>
            </a:r>
            <a:endParaRPr b="1"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strand-specific protocols better for detangling antisense or overlapping transcripts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●"/>
            </a:pPr>
            <a:r>
              <a:rPr b="1"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Single or paired end </a:t>
            </a:r>
            <a:endParaRPr b="1"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paired end better for </a:t>
            </a:r>
            <a:r>
              <a:rPr i="1"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de novo</a:t>
            </a: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 transcript discovery or isoform expression analysis 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alatino Linotype"/>
              <a:buChar char="○"/>
            </a:pPr>
            <a:r>
              <a:rPr lang="en-GB" sz="2000">
                <a:solidFill>
                  <a:srgbClr val="0000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&lt; 55% reads will span 2 or more exons</a:t>
            </a:r>
            <a:endParaRPr sz="2000"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latino Linotype"/>
                <a:ea typeface="Palatino Linotype"/>
                <a:cs typeface="Palatino Linotype"/>
                <a:sym typeface="Palatino Linotype"/>
              </a:rPr>
              <a:t>Experimental design - replicates</a:t>
            </a:r>
            <a:endParaRPr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11700" y="1152475"/>
            <a:ext cx="8520600" cy="3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Biological replicates</a:t>
            </a:r>
            <a:endParaRPr b="1"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biologically distinct samples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same type of organism treated or grown in the same condition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understand biological variation (e.g. variation between individuals)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relevant biological replicates are required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Technical replicates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repeated measurements of the same sample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understand the variation in equipment or protocols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latino Linotype"/>
              <a:buChar char="●"/>
            </a:pPr>
            <a:r>
              <a:rPr lang="en-GB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technical replicates are not generally required, but try to arrange samples on plates to minimise potential problems</a:t>
            </a:r>
            <a:endParaRPr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